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92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Play" pitchFamily="2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v+xhChHNMK37umDuJB6YHuV8W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6"/>
  </p:normalViewPr>
  <p:slideViewPr>
    <p:cSldViewPr snapToGrid="0">
      <p:cViewPr varScale="1">
        <p:scale>
          <a:sx n="93" d="100"/>
          <a:sy n="93" d="100"/>
        </p:scale>
        <p:origin x="122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cfa7c44d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g36cfa7c44d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cfa7c44d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36cfa7c44d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9e8b53d4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g39e8b53d4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9e8b53d41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g39e8b53d41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86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F4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3" title="Maket-Village-Shops-and-shoppers.-Photo-by-Julia-McCray.-Forest-County-IDA-IDC.jpg"/>
          <p:cNvPicPr preferRelativeResize="0"/>
          <p:nvPr/>
        </p:nvPicPr>
        <p:blipFill rotWithShape="1">
          <a:blip r:embed="rId3">
            <a:alphaModFix/>
          </a:blip>
          <a:srcRect t="12930" b="12930"/>
          <a:stretch/>
        </p:blipFill>
        <p:spPr>
          <a:xfrm>
            <a:off x="4636167" y="10"/>
            <a:ext cx="7555833" cy="322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3"/>
          <p:cNvPicPr preferRelativeResize="0"/>
          <p:nvPr/>
        </p:nvPicPr>
        <p:blipFill rotWithShape="1">
          <a:blip r:embed="rId4">
            <a:alphaModFix/>
          </a:blip>
          <a:srcRect t="17965" b="17965"/>
          <a:stretch/>
        </p:blipFill>
        <p:spPr>
          <a:xfrm>
            <a:off x="4650916" y="3225760"/>
            <a:ext cx="7555833" cy="363224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/>
          <p:nvPr/>
        </p:nvSpPr>
        <p:spPr>
          <a:xfrm>
            <a:off x="0" y="0"/>
            <a:ext cx="6244272" cy="6858000"/>
          </a:xfrm>
          <a:custGeom>
            <a:avLst/>
            <a:gdLst/>
            <a:ahLst/>
            <a:cxnLst/>
            <a:rect l="l" t="t" r="r" b="b"/>
            <a:pathLst>
              <a:path w="6244272" h="6858000" extrusionOk="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F48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 txBox="1">
            <a:spLocks noGrp="1"/>
          </p:cNvSpPr>
          <p:nvPr>
            <p:ph type="ctrTitle"/>
          </p:nvPr>
        </p:nvSpPr>
        <p:spPr>
          <a:xfrm>
            <a:off x="643468" y="609600"/>
            <a:ext cx="3992700" cy="387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br>
              <a:rPr lang="en-US" sz="4400"/>
            </a:br>
            <a:endParaRPr sz="4400"/>
          </a:p>
        </p:txBody>
      </p:sp>
      <p:sp>
        <p:nvSpPr>
          <p:cNvPr id="89" name="Google Shape;89;p3"/>
          <p:cNvSpPr txBox="1"/>
          <p:nvPr/>
        </p:nvSpPr>
        <p:spPr>
          <a:xfrm>
            <a:off x="428697" y="2188781"/>
            <a:ext cx="38238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an E</a:t>
            </a:r>
            <a:r>
              <a:rPr lang="en-US" sz="4400" b="1">
                <a:solidFill>
                  <a:schemeClr val="lt1"/>
                </a:solidFill>
              </a:rPr>
              <a:t>conomic Development Corporation</a:t>
            </a: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/>
          <p:nvPr/>
        </p:nvSpPr>
        <p:spPr>
          <a:xfrm>
            <a:off x="817483" y="132997"/>
            <a:ext cx="101745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What is an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Economic Development Corporation?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260550" y="1381650"/>
            <a:ext cx="11670900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An EDC is a non-</a:t>
            </a:r>
            <a:r>
              <a:rPr lang="en-US" sz="2400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profit 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organization (not a company), created to promote economic growth within a specific geographic area.</a:t>
            </a:r>
            <a:endParaRPr sz="2400" b="0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EDCs </a:t>
            </a:r>
            <a:r>
              <a:rPr lang="en-US" sz="2400" dirty="0">
                <a:solidFill>
                  <a:srgbClr val="0F4861"/>
                </a:solidFill>
              </a:rPr>
              <a:t>can do 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the following </a:t>
            </a:r>
            <a:r>
              <a:rPr lang="en-US" sz="2400" dirty="0">
                <a:solidFill>
                  <a:srgbClr val="0F4861"/>
                </a:solidFill>
              </a:rPr>
              <a:t>things:</a:t>
            </a:r>
            <a:endParaRPr sz="2400" dirty="0">
              <a:solidFill>
                <a:srgbClr val="0F486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  <a:buFont typeface="Arial"/>
              <a:buChar char="○"/>
            </a:pPr>
            <a:r>
              <a:rPr lang="en-US" sz="2400" dirty="0">
                <a:solidFill>
                  <a:srgbClr val="0F4861"/>
                </a:solidFill>
              </a:rPr>
              <a:t>A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ttract new companies to </a:t>
            </a:r>
            <a:r>
              <a:rPr lang="en-US" sz="2400" dirty="0">
                <a:solidFill>
                  <a:srgbClr val="0F4861"/>
                </a:solidFill>
              </a:rPr>
              <a:t>an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 area and/or help existing businesses expand</a:t>
            </a:r>
            <a:endParaRPr sz="2400" b="0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  <a:buFont typeface="Arial"/>
              <a:buChar char="○"/>
            </a:pPr>
            <a:r>
              <a:rPr lang="en-US" sz="2400" dirty="0">
                <a:solidFill>
                  <a:srgbClr val="0F4861"/>
                </a:solidFill>
              </a:rPr>
              <a:t>Apply for grants on behalf of a community</a:t>
            </a:r>
            <a:endParaRPr sz="2400" dirty="0">
              <a:solidFill>
                <a:srgbClr val="0F4861"/>
              </a:solidFill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  <a:buFont typeface="Arial"/>
              <a:buChar char="○"/>
            </a:pPr>
            <a:r>
              <a:rPr lang="en-US" sz="2400" dirty="0">
                <a:solidFill>
                  <a:srgbClr val="0F4861"/>
                </a:solidFill>
              </a:rPr>
              <a:t>Issue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 grants, loans, or other incentives to support business development</a:t>
            </a:r>
            <a:endParaRPr sz="2400" b="0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  <a:buFont typeface="Arial"/>
              <a:buChar char="○"/>
            </a:pPr>
            <a:r>
              <a:rPr lang="en-US" sz="2400" dirty="0">
                <a:solidFill>
                  <a:srgbClr val="0F4861"/>
                </a:solidFill>
              </a:rPr>
              <a:t>I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mprove public infrastructure (roads, sewers, etc.) and help market sites to potential new businesses</a:t>
            </a:r>
            <a:endParaRPr sz="2400" b="0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  <a:buFont typeface="Arial"/>
              <a:buChar char="○"/>
            </a:pP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Help create training programs and assist with workforce recruitment</a:t>
            </a:r>
            <a:endParaRPr sz="2400" b="0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  <a:buFont typeface="Arial"/>
              <a:buChar char="○"/>
            </a:pP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Provide data, research and community input to inform how government addresses economic planning</a:t>
            </a:r>
            <a:endParaRPr sz="2400" b="0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  <a:buFont typeface="Arial"/>
              <a:buChar char="○"/>
            </a:pP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Fund community projects like affordable housing, parks, and museums</a:t>
            </a:r>
            <a:endParaRPr sz="2400" b="0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4" descr="A logo with trees and a hou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3424" y="213411"/>
            <a:ext cx="1403194" cy="101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5686"/>
          </a:schemeClr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cfa7c44d3_0_19"/>
          <p:cNvSpPr txBox="1"/>
          <p:nvPr/>
        </p:nvSpPr>
        <p:spPr>
          <a:xfrm>
            <a:off x="933582" y="293534"/>
            <a:ext cx="10174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History of EDCs</a:t>
            </a:r>
            <a:endParaRPr sz="3200" b="1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36cfa7c44d3_0_19"/>
          <p:cNvSpPr txBox="1"/>
          <p:nvPr/>
        </p:nvSpPr>
        <p:spPr>
          <a:xfrm>
            <a:off x="260550" y="1392537"/>
            <a:ext cx="116709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EDCs popularized in the</a:t>
            </a:r>
            <a:r>
              <a:rPr lang="en-US" sz="2400" dirty="0">
                <a:solidFill>
                  <a:srgbClr val="0F4861"/>
                </a:solidFill>
              </a:rPr>
              <a:t>19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60s with organizations like the Philadelphia Industrial Development Corporation and Bucks County EDC launching </a:t>
            </a:r>
            <a:r>
              <a:rPr lang="en-US" sz="2400" dirty="0">
                <a:solidFill>
                  <a:srgbClr val="0F4861"/>
                </a:solidFill>
              </a:rPr>
              <a:t>in response to 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manufacturing industries declining</a:t>
            </a:r>
            <a:r>
              <a:rPr lang="en-US" sz="2400" dirty="0">
                <a:solidFill>
                  <a:srgbClr val="0F4861"/>
                </a:solidFill>
              </a:rPr>
              <a:t>.</a:t>
            </a:r>
            <a:endParaRPr sz="2400" b="0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F486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At the time, the federal government </a:t>
            </a:r>
            <a:r>
              <a:rPr lang="en-US" sz="2400" dirty="0">
                <a:solidFill>
                  <a:srgbClr val="0F4861"/>
                </a:solidFill>
              </a:rPr>
              <a:t>began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 pouring renewal dollars into </a:t>
            </a:r>
            <a:r>
              <a:rPr lang="en-US" sz="2400" dirty="0">
                <a:solidFill>
                  <a:srgbClr val="0F4861"/>
                </a:solidFill>
              </a:rPr>
              <a:t>communities with declining industrial base.</a:t>
            </a:r>
            <a:r>
              <a:rPr lang="en-US" sz="2400" b="1" dirty="0">
                <a:solidFill>
                  <a:srgbClr val="0F4861"/>
                </a:solidFill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  <a:buFont typeface="Arial"/>
              <a:buChar char="•"/>
            </a:pPr>
            <a:endParaRPr lang="en-US" sz="2400" b="1" dirty="0">
              <a:solidFill>
                <a:srgbClr val="0F486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F4861"/>
                </a:solidFill>
              </a:rPr>
              <a:t>The way the federal grant programs were set up,</a:t>
            </a:r>
            <a:r>
              <a:rPr lang="en-US" sz="2400" b="1" i="1" dirty="0">
                <a:solidFill>
                  <a:srgbClr val="0F4861"/>
                </a:solidFill>
              </a:rPr>
              <a:t> </a:t>
            </a:r>
            <a:r>
              <a:rPr lang="en-US" sz="2400" b="1" i="1" u="none" strike="noStrike" cap="none" dirty="0">
                <a:solidFill>
                  <a:srgbClr val="0F4861"/>
                </a:solidFill>
              </a:rPr>
              <a:t>EDCs were, and ar</a:t>
            </a:r>
            <a:r>
              <a:rPr lang="en-US" sz="2400" b="1" i="1" dirty="0">
                <a:solidFill>
                  <a:srgbClr val="0F4861"/>
                </a:solidFill>
              </a:rPr>
              <a:t>e</a:t>
            </a:r>
            <a:r>
              <a:rPr lang="en-US" sz="2400" dirty="0">
                <a:solidFill>
                  <a:srgbClr val="0F4861"/>
                </a:solidFill>
              </a:rPr>
              <a:t>,</a:t>
            </a:r>
            <a:r>
              <a:rPr lang="en-US" sz="2400" b="1" i="1" u="none" strike="noStrike" cap="none" dirty="0">
                <a:solidFill>
                  <a:srgbClr val="0F4861"/>
                </a:solidFill>
              </a:rPr>
              <a:t> a </a:t>
            </a:r>
            <a:r>
              <a:rPr lang="en-US" sz="2400" b="1" i="1" dirty="0">
                <a:solidFill>
                  <a:srgbClr val="0F4861"/>
                </a:solidFill>
              </a:rPr>
              <a:t>necessary</a:t>
            </a:r>
            <a:r>
              <a:rPr lang="en-US" sz="2400" b="1" i="1" u="none" strike="noStrike" cap="none" dirty="0">
                <a:solidFill>
                  <a:srgbClr val="0F4861"/>
                </a:solidFill>
              </a:rPr>
              <a:t> vehicle to capture these funds</a:t>
            </a:r>
            <a:r>
              <a:rPr lang="en-US" sz="2400" b="1" i="1" dirty="0">
                <a:solidFill>
                  <a:srgbClr val="0F4861"/>
                </a:solidFill>
              </a:rPr>
              <a:t>. </a:t>
            </a:r>
            <a:r>
              <a:rPr lang="en-US" sz="2400" dirty="0">
                <a:solidFill>
                  <a:srgbClr val="0F4861"/>
                </a:solidFill>
              </a:rPr>
              <a:t>Period.</a:t>
            </a:r>
            <a:endParaRPr sz="2400" u="none" strike="noStrike" cap="none" dirty="0">
              <a:solidFill>
                <a:srgbClr val="0F4861"/>
              </a:solidFill>
            </a:endParaRPr>
          </a:p>
        </p:txBody>
      </p:sp>
      <p:pic>
        <p:nvPicPr>
          <p:cNvPr id="103" name="Google Shape;103;g36cfa7c44d3_0_19" descr="A logo with trees and a hou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3424" y="213411"/>
            <a:ext cx="1403194" cy="101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36cfa7c44d3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5064" y="4879379"/>
            <a:ext cx="3811535" cy="157178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36cfa7c44d3_0_19"/>
          <p:cNvSpPr txBox="1"/>
          <p:nvPr/>
        </p:nvSpPr>
        <p:spPr>
          <a:xfrm>
            <a:off x="640572" y="5188217"/>
            <a:ext cx="2952541" cy="106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distribution centers like this </a:t>
            </a:r>
            <a:r>
              <a:rPr lang="en-US" i="1" dirty="0">
                <a:solidFill>
                  <a:schemeClr val="dk1"/>
                </a:solidFill>
              </a:rPr>
              <a:t>one i</a:t>
            </a:r>
            <a:r>
              <a:rPr lang="en-US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Philadelphia declined and sought expansion in cheaper areas outside of the City.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i="1" dirty="0"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3BB41E-8F67-51F8-6319-8A6B98E11398}"/>
              </a:ext>
            </a:extLst>
          </p:cNvPr>
          <p:cNvSpPr txBox="1"/>
          <p:nvPr/>
        </p:nvSpPr>
        <p:spPr>
          <a:xfrm>
            <a:off x="8448550" y="5188217"/>
            <a:ext cx="3048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PIDC stepped in to provide financing to help buy land to expand new facilities within Philadelphia instead.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7AF0D8B5-BC7D-4BE0-8A9E-0EB446A47733}"/>
              </a:ext>
            </a:extLst>
          </p:cNvPr>
          <p:cNvSpPr/>
          <p:nvPr/>
        </p:nvSpPr>
        <p:spPr>
          <a:xfrm>
            <a:off x="3593113" y="5665271"/>
            <a:ext cx="396996" cy="2644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EF9707B8-21FF-71BF-098B-A494F6ECB488}"/>
              </a:ext>
            </a:extLst>
          </p:cNvPr>
          <p:cNvSpPr/>
          <p:nvPr/>
        </p:nvSpPr>
        <p:spPr>
          <a:xfrm>
            <a:off x="8051554" y="5665270"/>
            <a:ext cx="396996" cy="2644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5686"/>
          </a:schemeClr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cfa7c44d3_0_41"/>
          <p:cNvSpPr txBox="1"/>
          <p:nvPr/>
        </p:nvSpPr>
        <p:spPr>
          <a:xfrm>
            <a:off x="2646218" y="430351"/>
            <a:ext cx="7396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EDCs: From Cities to Rural Regions</a:t>
            </a:r>
            <a:endParaRPr sz="3200" b="1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36cfa7c44d3_0_41"/>
          <p:cNvSpPr txBox="1"/>
          <p:nvPr/>
        </p:nvSpPr>
        <p:spPr>
          <a:xfrm>
            <a:off x="335718" y="1504416"/>
            <a:ext cx="116709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0F4861"/>
                </a:solidFill>
              </a:rPr>
              <a:t>Cities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 saw </a:t>
            </a:r>
            <a:r>
              <a:rPr lang="en-US" sz="2400" dirty="0">
                <a:solidFill>
                  <a:srgbClr val="0F4861"/>
                </a:solidFill>
              </a:rPr>
              <a:t>initial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 success </a:t>
            </a:r>
            <a:r>
              <a:rPr lang="en-US" sz="2400" dirty="0">
                <a:solidFill>
                  <a:srgbClr val="0F4861"/>
                </a:solidFill>
              </a:rPr>
              <a:t>from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 EDCs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</a:pPr>
            <a:r>
              <a:rPr lang="en-US" sz="2400" dirty="0">
                <a:solidFill>
                  <a:srgbClr val="0F4861"/>
                </a:solidFill>
              </a:rPr>
              <a:t>	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Wingdings" pitchFamily="2" charset="2"/>
              </a:rPr>
              <a:t> 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As a result, rural communities banded together to create similar EDCs to 	    bring investment to neglected areas</a:t>
            </a:r>
            <a:endParaRPr sz="2400" b="0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F486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Northeastern Pennsylvania Alliance (NEPA)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, was founded in 1964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</a:pPr>
            <a:r>
              <a:rPr lang="en-US" sz="2400" dirty="0">
                <a:solidFill>
                  <a:srgbClr val="0F4861"/>
                </a:solidFill>
                <a:sym typeface="Wingdings" pitchFamily="2" charset="2"/>
              </a:rPr>
              <a:t>	</a:t>
            </a:r>
            <a:r>
              <a:rPr lang="en-US" sz="2400" dirty="0">
                <a:solidFill>
                  <a:srgbClr val="0F4861"/>
                </a:solidFill>
              </a:rPr>
              <a:t> To 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serve the seven counties of Northeastern Pennsylvania including 	   	     Carbon, Lackawanna, Luzerne, Monroe, Pike, Schuylkill and Wayne</a:t>
            </a:r>
            <a:endParaRPr sz="2400" b="0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F4861"/>
              </a:solidFill>
            </a:endParaRPr>
          </a:p>
          <a:p>
            <a:pPr marL="342900" lvl="8" indent="-342900">
              <a:buClr>
                <a:srgbClr val="0F486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F4861"/>
                </a:solidFill>
              </a:rPr>
              <a:t>Gave the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 region the ability to compete </a:t>
            </a:r>
            <a:r>
              <a:rPr lang="en-US" sz="2400" dirty="0">
                <a:solidFill>
                  <a:srgbClr val="0F4861"/>
                </a:solidFill>
              </a:rPr>
              <a:t>for government and private investment.</a:t>
            </a:r>
            <a:endParaRPr sz="2400" b="0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F486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As steel industry declined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</a:pPr>
            <a:r>
              <a:rPr lang="en-US" sz="2400" dirty="0">
                <a:solidFill>
                  <a:srgbClr val="0F4861"/>
                </a:solidFill>
              </a:rPr>
              <a:t>	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Wingdings" pitchFamily="2" charset="2"/>
              </a:rPr>
              <a:t> 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Bethlehem EDC formed in 1982; Lehigh Valley EDC formed in 1995</a:t>
            </a:r>
            <a:endParaRPr sz="2400" b="0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36cfa7c44d3_0_41" descr="A logo with trees and a hou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3424" y="213411"/>
            <a:ext cx="1403194" cy="101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5686"/>
          </a:scheme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9e8b53d415_0_1"/>
          <p:cNvSpPr txBox="1"/>
          <p:nvPr/>
        </p:nvSpPr>
        <p:spPr>
          <a:xfrm>
            <a:off x="2687783" y="384756"/>
            <a:ext cx="651163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Case Study: NEPA Alliance Now</a:t>
            </a:r>
            <a:endParaRPr sz="3200" b="1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39e8b53d415_0_1"/>
          <p:cNvSpPr txBox="1"/>
          <p:nvPr/>
        </p:nvSpPr>
        <p:spPr>
          <a:xfrm>
            <a:off x="185382" y="1141100"/>
            <a:ext cx="11821236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In 2024, NEPA accomplished many things for the region, including:</a:t>
            </a:r>
            <a:endParaRPr lang="en-US" sz="2400" dirty="0">
              <a:solidFill>
                <a:srgbClr val="0F4861"/>
              </a:solidFill>
            </a:endParaRPr>
          </a:p>
          <a:p>
            <a:pPr>
              <a:buClr>
                <a:srgbClr val="0F4861"/>
              </a:buClr>
              <a:buSzPts val="2400"/>
            </a:pPr>
            <a:endParaRPr lang="en-US" sz="2400" dirty="0">
              <a:solidFill>
                <a:srgbClr val="0F4861"/>
              </a:solidFill>
              <a:sym typeface="Wingdings" pitchFamily="2" charset="2"/>
            </a:endParaRPr>
          </a:p>
          <a:p>
            <a:pPr>
              <a:buClr>
                <a:srgbClr val="0F4861"/>
              </a:buClr>
              <a:buSzPts val="2400"/>
            </a:pPr>
            <a:r>
              <a:rPr lang="en-US" sz="2400" dirty="0">
                <a:solidFill>
                  <a:srgbClr val="0F4861"/>
                </a:solidFill>
                <a:sym typeface="Wingdings" pitchFamily="2" charset="2"/>
              </a:rPr>
              <a:t>	</a:t>
            </a:r>
            <a:r>
              <a:rPr lang="en-US" sz="2400" dirty="0">
                <a:solidFill>
                  <a:srgbClr val="0F4861"/>
                </a:solidFill>
              </a:rPr>
              <a:t> Helped to retain 1,344 jobs in the region</a:t>
            </a:r>
          </a:p>
          <a:p>
            <a:pPr marL="342900" indent="-342900">
              <a:buClr>
                <a:srgbClr val="0F4861"/>
              </a:buClr>
              <a:buSzPts val="2400"/>
              <a:buFont typeface="Arial"/>
              <a:buChar char="•"/>
            </a:pPr>
            <a:endParaRPr lang="en-US" sz="2400" dirty="0">
              <a:solidFill>
                <a:srgbClr val="0F4861"/>
              </a:solidFill>
            </a:endParaRPr>
          </a:p>
          <a:p>
            <a:pPr>
              <a:buClr>
                <a:srgbClr val="0F4861"/>
              </a:buClr>
              <a:buSzPts val="2400"/>
            </a:pPr>
            <a:r>
              <a:rPr lang="en-US" sz="2400" dirty="0">
                <a:solidFill>
                  <a:srgbClr val="0F4861"/>
                </a:solidFill>
                <a:sym typeface="Wingdings" pitchFamily="2" charset="2"/>
              </a:rPr>
              <a:t>	 </a:t>
            </a:r>
            <a:r>
              <a:rPr lang="en-US" sz="2400" dirty="0">
                <a:solidFill>
                  <a:srgbClr val="0F4861"/>
                </a:solidFill>
              </a:rPr>
              <a:t>Helped secure $113,409,658 in government contracts awarded in the region 	     and assisted 300 existing local businesses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  <a:buFont typeface="Arial"/>
              <a:buChar char="•"/>
            </a:pPr>
            <a:endParaRPr lang="en-US" sz="2400" b="0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</a:pPr>
            <a:r>
              <a:rPr lang="en-US" sz="2400" dirty="0">
                <a:solidFill>
                  <a:srgbClr val="0F4861"/>
                </a:solidFill>
                <a:sym typeface="Wingdings" pitchFamily="2" charset="2"/>
              </a:rPr>
              <a:t>	</a:t>
            </a:r>
            <a:r>
              <a:rPr lang="en-US" sz="2400" dirty="0">
                <a:solidFill>
                  <a:srgbClr val="0F4861"/>
                </a:solidFill>
              </a:rPr>
              <a:t> 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Leveraged $3.44 million in ARC grants for regional and local organizations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</a:pPr>
            <a:endParaRPr lang="en-US" sz="2400" dirty="0">
              <a:solidFill>
                <a:srgbClr val="0F486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</a:pP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Wingdings" pitchFamily="2" charset="2"/>
              </a:rPr>
              <a:t>	 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Provided $24.5 million in loans, generating an additional $37.2 million in 	     investment for existing local businesses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</a:pPr>
            <a:endParaRPr lang="en-US" sz="2400" dirty="0">
              <a:solidFill>
                <a:srgbClr val="0F486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2400"/>
            </a:pP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Wingdings" pitchFamily="2" charset="2"/>
              </a:rPr>
              <a:t>	 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Through the Get Connected E-Commerce program, used $70,000 in grant 	     funding to provide e-commerce platforms including websites and social 	     media support to over 20 existing local businesses</a:t>
            </a:r>
            <a:endParaRPr sz="2400" b="0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g39e8b53d415_0_1" descr="A logo with trees and a hou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3424" y="213411"/>
            <a:ext cx="1403194" cy="101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15686"/>
          </a:schemeClr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9e8b53d415_0_9"/>
          <p:cNvSpPr txBox="1"/>
          <p:nvPr/>
        </p:nvSpPr>
        <p:spPr>
          <a:xfrm>
            <a:off x="1664129" y="257940"/>
            <a:ext cx="8335991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Case Study: Lehigh Valley EDC Over Time</a:t>
            </a:r>
            <a:endParaRPr sz="3200" b="1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39e8b53d415_0_9"/>
          <p:cNvSpPr txBox="1"/>
          <p:nvPr/>
        </p:nvSpPr>
        <p:spPr>
          <a:xfrm>
            <a:off x="185375" y="1007165"/>
            <a:ext cx="11821249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1800"/>
              <a:buChar char="•"/>
            </a:pP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LVEDC </a:t>
            </a:r>
            <a:r>
              <a:rPr lang="en-US" sz="2400" dirty="0">
                <a:solidFill>
                  <a:srgbClr val="0F4861"/>
                </a:solidFill>
              </a:rPr>
              <a:t>organized in 1995 in response to major employers closing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 and to diversify its business community with employers of all sizes</a:t>
            </a:r>
            <a:endParaRPr lang="en-US" sz="2400" dirty="0">
              <a:solidFill>
                <a:srgbClr val="0F4861"/>
              </a:solidFill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1800"/>
            </a:pPr>
            <a:endParaRPr lang="en-US" sz="2400" dirty="0">
              <a:solidFill>
                <a:srgbClr val="0F486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1800"/>
              <a:buChar char="•"/>
            </a:pPr>
            <a:r>
              <a:rPr lang="en-US" sz="2400" dirty="0">
                <a:solidFill>
                  <a:srgbClr val="0F4861"/>
                </a:solidFill>
              </a:rPr>
              <a:t>F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unds were raised to support economic development and transportation projects 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Wingdings" pitchFamily="2" charset="2"/>
              </a:rPr>
              <a:t> 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created stability for the region and GDP grew from $25 million in 1995 to now $56 million in 2025</a:t>
            </a:r>
            <a:endParaRPr lang="en-US" sz="2400" dirty="0">
              <a:solidFill>
                <a:srgbClr val="0F486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F4861"/>
              </a:solidFill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rgbClr val="0F4861"/>
                </a:solidFill>
              </a:rPr>
              <a:t>M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edian household incomes in the area increased by $17K to $81K</a:t>
            </a:r>
            <a:r>
              <a:rPr lang="en-US" sz="2400" dirty="0">
                <a:solidFill>
                  <a:srgbClr val="0F4861"/>
                </a:solidFill>
              </a:rPr>
              <a:t> over the past 5 years, outpacing inflation and exceeding the PA and National benchmarks.</a:t>
            </a:r>
            <a:endParaRPr sz="2400" dirty="0">
              <a:solidFill>
                <a:srgbClr val="0F486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F4861"/>
              </a:solidFill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LVEDC was crucial in securing $400 million PA SITES program that makes properties shovel</a:t>
            </a:r>
            <a:r>
              <a:rPr lang="en-US" sz="2400" dirty="0">
                <a:solidFill>
                  <a:srgbClr val="0F4861"/>
                </a:solidFill>
              </a:rPr>
              <a:t>-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ready for development.</a:t>
            </a:r>
            <a:endParaRPr sz="2400" b="0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F4861"/>
              </a:solidFill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1800"/>
              <a:buFont typeface="Arial"/>
              <a:buChar char="•"/>
            </a:pPr>
            <a:r>
              <a:rPr lang="en-US" sz="2400" dirty="0">
                <a:solidFill>
                  <a:srgbClr val="0F4861"/>
                </a:solidFill>
              </a:rPr>
              <a:t>L</a:t>
            </a:r>
            <a:r>
              <a:rPr lang="en-US" sz="2400" b="0" i="0" u="none" strike="noStrike" cap="none" dirty="0">
                <a:solidFill>
                  <a:srgbClr val="0F4861"/>
                </a:solidFill>
                <a:latin typeface="Arial"/>
                <a:ea typeface="Arial"/>
                <a:cs typeface="Arial"/>
                <a:sym typeface="Arial"/>
              </a:rPr>
              <a:t>aunched an apprenticeship program promoting careers in advanced manufacturing</a:t>
            </a:r>
            <a:endParaRPr sz="2400" b="0" i="0" u="none" strike="noStrike" cap="none" dirty="0">
              <a:solidFill>
                <a:srgbClr val="0F48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39e8b53d415_0_9" descr="A logo with trees and a hous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0524" y="25265"/>
            <a:ext cx="1126100" cy="81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ctrTitle"/>
          </p:nvPr>
        </p:nvSpPr>
        <p:spPr>
          <a:xfrm>
            <a:off x="838201" y="365125"/>
            <a:ext cx="3816095" cy="210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br>
              <a:rPr lang="en-US" sz="4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endParaRPr sz="4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0" y="0"/>
            <a:ext cx="12206748" cy="6858000"/>
          </a:xfrm>
          <a:prstGeom prst="rect">
            <a:avLst/>
          </a:prstGeom>
          <a:solidFill>
            <a:srgbClr val="0F4861"/>
          </a:solidFill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2" title="95784361.B75E4ER0.MoreBlight030.jpg"/>
          <p:cNvPicPr preferRelativeResize="0"/>
          <p:nvPr/>
        </p:nvPicPr>
        <p:blipFill rotWithShape="1">
          <a:blip r:embed="rId3">
            <a:alphaModFix/>
          </a:blip>
          <a:srcRect t="5364" b="5373"/>
          <a:stretch/>
        </p:blipFill>
        <p:spPr>
          <a:xfrm>
            <a:off x="6670623" y="0"/>
            <a:ext cx="5518369" cy="3694372"/>
          </a:xfrm>
          <a:custGeom>
            <a:avLst/>
            <a:gdLst/>
            <a:ahLst/>
            <a:cxnLst/>
            <a:rect l="l" t="t" r="r" b="b"/>
            <a:pathLst>
              <a:path w="4228635" h="3694372" extrusionOk="0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 rotWithShape="1">
          <a:blip r:embed="rId4">
            <a:alphaModFix/>
          </a:blip>
          <a:srcRect t="6139" b="6147"/>
          <a:stretch/>
        </p:blipFill>
        <p:spPr>
          <a:xfrm>
            <a:off x="6670623" y="3567660"/>
            <a:ext cx="5517908" cy="3223070"/>
          </a:xfrm>
          <a:custGeom>
            <a:avLst/>
            <a:gdLst/>
            <a:ahLst/>
            <a:cxnLst/>
            <a:rect l="l" t="t" r="r" b="b"/>
            <a:pathLst>
              <a:path w="4228282" h="3055043" extrusionOk="0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7" name="Google Shape;137;p22"/>
          <p:cNvSpPr txBox="1"/>
          <p:nvPr/>
        </p:nvSpPr>
        <p:spPr>
          <a:xfrm>
            <a:off x="658028" y="1721674"/>
            <a:ext cx="5589900" cy="308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Why </a:t>
            </a:r>
            <a:r>
              <a:rPr lang="en-US" sz="4400" b="1" dirty="0">
                <a:solidFill>
                  <a:schemeClr val="lt1"/>
                </a:solidFill>
              </a:rPr>
              <a:t>not bring this type of </a:t>
            </a:r>
            <a: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investment and these types of resources </a:t>
            </a:r>
            <a:r>
              <a:rPr lang="en-US" sz="4400" b="1" dirty="0">
                <a:solidFill>
                  <a:schemeClr val="lt1"/>
                </a:solidFill>
              </a:rPr>
              <a:t>to</a:t>
            </a:r>
            <a:r>
              <a:rPr lang="en-US" sz="4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Barrett?</a:t>
            </a:r>
            <a:endParaRPr sz="4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598</Words>
  <Application>Microsoft Macintosh PowerPoint</Application>
  <PresentationFormat>Widescreen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Play</vt:lpstr>
      <vt:lpstr>Wingdings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 Allegretti</dc:creator>
  <cp:lastModifiedBy>Michael Allegretti</cp:lastModifiedBy>
  <cp:revision>2</cp:revision>
  <dcterms:created xsi:type="dcterms:W3CDTF">2025-10-15T13:34:16Z</dcterms:created>
  <dcterms:modified xsi:type="dcterms:W3CDTF">2025-11-13T18:32:02Z</dcterms:modified>
</cp:coreProperties>
</file>